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Oswald Medium"/>
      <p:regular r:id="rId26"/>
      <p:bold r:id="rId27"/>
    </p:embeddedFont>
    <p:embeddedFont>
      <p:font typeface="Roboto Medium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Oswald SemiBold"/>
      <p:regular r:id="rId36"/>
      <p:bold r:id="rId37"/>
    </p:embeddedFont>
    <p:embeddedFont>
      <p:font typeface="Oswald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18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187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OswaldMedium-regular.fntdata"/><Relationship Id="rId25" Type="http://schemas.openxmlformats.org/officeDocument/2006/relationships/slide" Target="slides/slide19.xml"/><Relationship Id="rId28" Type="http://schemas.openxmlformats.org/officeDocument/2006/relationships/font" Target="fonts/RobotoMedium-regular.fntdata"/><Relationship Id="rId27" Type="http://schemas.openxmlformats.org/officeDocument/2006/relationships/font" Target="fonts/OswaldMedium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edium-boldItalic.fntdata"/><Relationship Id="rId30" Type="http://schemas.openxmlformats.org/officeDocument/2006/relationships/font" Target="fonts/RobotoMedium-italic.fntdata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37" Type="http://schemas.openxmlformats.org/officeDocument/2006/relationships/font" Target="fonts/OswaldSemiBold-bold.fntdata"/><Relationship Id="rId14" Type="http://schemas.openxmlformats.org/officeDocument/2006/relationships/slide" Target="slides/slide8.xml"/><Relationship Id="rId36" Type="http://schemas.openxmlformats.org/officeDocument/2006/relationships/font" Target="fonts/OswaldSemiBold-regular.fntdata"/><Relationship Id="rId17" Type="http://schemas.openxmlformats.org/officeDocument/2006/relationships/slide" Target="slides/slide11.xml"/><Relationship Id="rId39" Type="http://schemas.openxmlformats.org/officeDocument/2006/relationships/font" Target="fonts/Oswald-bold.fntdata"/><Relationship Id="rId16" Type="http://schemas.openxmlformats.org/officeDocument/2006/relationships/slide" Target="slides/slide10.xml"/><Relationship Id="rId38" Type="http://schemas.openxmlformats.org/officeDocument/2006/relationships/font" Target="fonts/Oswald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jpg>
</file>

<file path=ppt/media/image4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ae9e16645f_1_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g1ae9e16645f_1_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4a7d6525d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4a7d6525d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4a7d6525de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4a7d6525de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4a7d6525d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4a7d6525d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4a7d6525de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4a7d6525de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4a7d6525d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4a7d6525d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4a7d6525d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4a7d6525d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2a79f14a03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2a79f14a03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29ebd6ed1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29ebd6ed1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4a7d6525d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4a7d6525d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b86dfdbe02_1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b86dfdbe02_1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9bda232ed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9bda232ed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9bda232e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9bda232e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2a79f14a03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2a79f14a0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29e117183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29e117183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4a7d6525d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4a7d6525d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4a7d6525d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4a7d6525d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4a7d6525d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4a7d6525d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trada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146613" y="1928536"/>
            <a:ext cx="3107979" cy="1030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33391" y="4160952"/>
            <a:ext cx="1878410" cy="61980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sz="3600">
                <a:solidFill>
                  <a:schemeClr val="dk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648585"/>
              </a:buClr>
              <a:buSzPts val="1800"/>
              <a:buNone/>
              <a:defRPr i="1" sz="1800">
                <a:solidFill>
                  <a:srgbClr val="648585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>
  <p:cSld name="Título y objeto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6"/>
          <p:cNvGrpSpPr/>
          <p:nvPr/>
        </p:nvGrpSpPr>
        <p:grpSpPr>
          <a:xfrm>
            <a:off x="0" y="4287449"/>
            <a:ext cx="8969690" cy="704541"/>
            <a:chOff x="0" y="5716598"/>
            <a:chExt cx="11959586" cy="939388"/>
          </a:xfrm>
        </p:grpSpPr>
        <p:pic>
          <p:nvPicPr>
            <p:cNvPr id="64" name="Google Shape;64;p1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5716598"/>
              <a:ext cx="11034644" cy="9393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" name="Google Shape;65;p16"/>
            <p:cNvSpPr/>
            <p:nvPr/>
          </p:nvSpPr>
          <p:spPr>
            <a:xfrm>
              <a:off x="11020286" y="5716598"/>
              <a:ext cx="939300" cy="93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628650" y="1369220"/>
            <a:ext cx="7886700" cy="29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396078" y="4503357"/>
            <a:ext cx="46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9" name="Google Shape;69;p16"/>
          <p:cNvSpPr/>
          <p:nvPr/>
        </p:nvSpPr>
        <p:spPr>
          <a:xfrm>
            <a:off x="178076" y="4503357"/>
            <a:ext cx="42606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Título de la presentación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17"/>
          <p:cNvGrpSpPr/>
          <p:nvPr/>
        </p:nvGrpSpPr>
        <p:grpSpPr>
          <a:xfrm>
            <a:off x="0" y="4287449"/>
            <a:ext cx="8969690" cy="704541"/>
            <a:chOff x="0" y="5716598"/>
            <a:chExt cx="11959586" cy="939388"/>
          </a:xfrm>
        </p:grpSpPr>
        <p:pic>
          <p:nvPicPr>
            <p:cNvPr id="72" name="Google Shape;72;p1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5716598"/>
              <a:ext cx="11034644" cy="9393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" name="Google Shape;73;p17"/>
            <p:cNvSpPr/>
            <p:nvPr/>
          </p:nvSpPr>
          <p:spPr>
            <a:xfrm>
              <a:off x="11020286" y="5716598"/>
              <a:ext cx="939300" cy="93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" name="Google Shape;74;p17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76" name="Google Shape;76;p17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8396078" y="4503357"/>
            <a:ext cx="46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8" name="Google Shape;78;p17"/>
          <p:cNvSpPr/>
          <p:nvPr/>
        </p:nvSpPr>
        <p:spPr>
          <a:xfrm>
            <a:off x="178076" y="4503357"/>
            <a:ext cx="42606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Título de la presentación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8"/>
          <p:cNvGrpSpPr/>
          <p:nvPr/>
        </p:nvGrpSpPr>
        <p:grpSpPr>
          <a:xfrm>
            <a:off x="0" y="4287449"/>
            <a:ext cx="8969690" cy="704541"/>
            <a:chOff x="0" y="5716598"/>
            <a:chExt cx="11959586" cy="939388"/>
          </a:xfrm>
        </p:grpSpPr>
        <p:pic>
          <p:nvPicPr>
            <p:cNvPr id="81" name="Google Shape;81;p1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5716598"/>
              <a:ext cx="11034644" cy="9393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2" name="Google Shape;82;p18"/>
            <p:cNvSpPr/>
            <p:nvPr/>
          </p:nvSpPr>
          <p:spPr>
            <a:xfrm>
              <a:off x="11020286" y="5716598"/>
              <a:ext cx="939300" cy="93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" name="Google Shape;83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396078" y="4503357"/>
            <a:ext cx="46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7" name="Google Shape;87;p18"/>
          <p:cNvSpPr/>
          <p:nvPr/>
        </p:nvSpPr>
        <p:spPr>
          <a:xfrm>
            <a:off x="178076" y="4503357"/>
            <a:ext cx="42606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Título de la presentación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9"/>
          <p:cNvGrpSpPr/>
          <p:nvPr/>
        </p:nvGrpSpPr>
        <p:grpSpPr>
          <a:xfrm>
            <a:off x="0" y="4287449"/>
            <a:ext cx="8969690" cy="704541"/>
            <a:chOff x="0" y="5716598"/>
            <a:chExt cx="11959586" cy="939388"/>
          </a:xfrm>
        </p:grpSpPr>
        <p:pic>
          <p:nvPicPr>
            <p:cNvPr id="90" name="Google Shape;90;p19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5716598"/>
              <a:ext cx="11034644" cy="9393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19"/>
            <p:cNvSpPr/>
            <p:nvPr/>
          </p:nvSpPr>
          <p:spPr>
            <a:xfrm>
              <a:off x="11020286" y="5716598"/>
              <a:ext cx="939300" cy="93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" name="Google Shape;92;p19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4" name="Google Shape;94;p19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6" name="Google Shape;96;p19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396078" y="4503357"/>
            <a:ext cx="46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8" name="Google Shape;98;p19"/>
          <p:cNvSpPr/>
          <p:nvPr/>
        </p:nvSpPr>
        <p:spPr>
          <a:xfrm>
            <a:off x="178076" y="4503357"/>
            <a:ext cx="42606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Título de la presentación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0"/>
          <p:cNvGrpSpPr/>
          <p:nvPr/>
        </p:nvGrpSpPr>
        <p:grpSpPr>
          <a:xfrm>
            <a:off x="0" y="4287449"/>
            <a:ext cx="8969690" cy="704541"/>
            <a:chOff x="0" y="5716598"/>
            <a:chExt cx="11959586" cy="939388"/>
          </a:xfrm>
        </p:grpSpPr>
        <p:pic>
          <p:nvPicPr>
            <p:cNvPr id="101" name="Google Shape;101;p2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5716598"/>
              <a:ext cx="11034644" cy="9393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" name="Google Shape;102;p20"/>
            <p:cNvSpPr/>
            <p:nvPr/>
          </p:nvSpPr>
          <p:spPr>
            <a:xfrm>
              <a:off x="11020286" y="5716598"/>
              <a:ext cx="939300" cy="93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2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396078" y="4503357"/>
            <a:ext cx="46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5" name="Google Shape;105;p20"/>
          <p:cNvSpPr/>
          <p:nvPr/>
        </p:nvSpPr>
        <p:spPr>
          <a:xfrm>
            <a:off x="178076" y="4503357"/>
            <a:ext cx="42606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Título de la presentación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>
  <p:cSld name="En blanco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22"/>
          <p:cNvGrpSpPr/>
          <p:nvPr/>
        </p:nvGrpSpPr>
        <p:grpSpPr>
          <a:xfrm>
            <a:off x="0" y="4287449"/>
            <a:ext cx="8969690" cy="704541"/>
            <a:chOff x="0" y="5716598"/>
            <a:chExt cx="11959586" cy="939388"/>
          </a:xfrm>
        </p:grpSpPr>
        <p:pic>
          <p:nvPicPr>
            <p:cNvPr id="109" name="Google Shape;109;p22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5716598"/>
              <a:ext cx="11034644" cy="9393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22"/>
            <p:cNvSpPr/>
            <p:nvPr/>
          </p:nvSpPr>
          <p:spPr>
            <a:xfrm>
              <a:off x="11020286" y="5716598"/>
              <a:ext cx="939300" cy="93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" name="Google Shape;111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/>
          <p:nvPr>
            <p:ph idx="2" type="pic"/>
          </p:nvPr>
        </p:nvSpPr>
        <p:spPr>
          <a:xfrm>
            <a:off x="3887391" y="740570"/>
            <a:ext cx="4629300" cy="34062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629841" y="1543050"/>
            <a:ext cx="2949000" cy="26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4" name="Google Shape;114;p22"/>
          <p:cNvSpPr txBox="1"/>
          <p:nvPr>
            <p:ph idx="12" type="sldNum"/>
          </p:nvPr>
        </p:nvSpPr>
        <p:spPr>
          <a:xfrm>
            <a:off x="8396078" y="4503357"/>
            <a:ext cx="46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178076" y="4503357"/>
            <a:ext cx="42606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Título de la presentación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23"/>
          <p:cNvGrpSpPr/>
          <p:nvPr/>
        </p:nvGrpSpPr>
        <p:grpSpPr>
          <a:xfrm>
            <a:off x="0" y="4287449"/>
            <a:ext cx="8969690" cy="704541"/>
            <a:chOff x="0" y="5716598"/>
            <a:chExt cx="11959586" cy="939388"/>
          </a:xfrm>
        </p:grpSpPr>
        <p:pic>
          <p:nvPicPr>
            <p:cNvPr id="118" name="Google Shape;118;p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5716598"/>
              <a:ext cx="11034644" cy="9393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Google Shape;119;p23"/>
            <p:cNvSpPr/>
            <p:nvPr/>
          </p:nvSpPr>
          <p:spPr>
            <a:xfrm>
              <a:off x="11020286" y="5716598"/>
              <a:ext cx="939300" cy="93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" name="Google Shape;120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 rot="5400000">
            <a:off x="3121200" y="-1123330"/>
            <a:ext cx="29016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2" type="sldNum"/>
          </p:nvPr>
        </p:nvSpPr>
        <p:spPr>
          <a:xfrm>
            <a:off x="8396078" y="4503357"/>
            <a:ext cx="46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3" name="Google Shape;123;p23"/>
          <p:cNvSpPr/>
          <p:nvPr/>
        </p:nvSpPr>
        <p:spPr>
          <a:xfrm>
            <a:off x="178076" y="4503357"/>
            <a:ext cx="42606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Título de la presentación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24"/>
          <p:cNvGrpSpPr/>
          <p:nvPr/>
        </p:nvGrpSpPr>
        <p:grpSpPr>
          <a:xfrm>
            <a:off x="0" y="4287449"/>
            <a:ext cx="8969690" cy="704541"/>
            <a:chOff x="0" y="5716598"/>
            <a:chExt cx="11959586" cy="939388"/>
          </a:xfrm>
        </p:grpSpPr>
        <p:pic>
          <p:nvPicPr>
            <p:cNvPr id="126" name="Google Shape;126;p2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5716598"/>
              <a:ext cx="11034644" cy="9393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p24"/>
            <p:cNvSpPr/>
            <p:nvPr/>
          </p:nvSpPr>
          <p:spPr>
            <a:xfrm>
              <a:off x="11020286" y="5716598"/>
              <a:ext cx="939300" cy="939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" name="Google Shape;128;p24"/>
          <p:cNvSpPr txBox="1"/>
          <p:nvPr>
            <p:ph type="title"/>
          </p:nvPr>
        </p:nvSpPr>
        <p:spPr>
          <a:xfrm rot="5400000">
            <a:off x="5522700" y="1294894"/>
            <a:ext cx="40137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 rot="5400000">
            <a:off x="1522125" y="-619706"/>
            <a:ext cx="40137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0" name="Google Shape;130;p24"/>
          <p:cNvSpPr txBox="1"/>
          <p:nvPr>
            <p:ph idx="12" type="sldNum"/>
          </p:nvPr>
        </p:nvSpPr>
        <p:spPr>
          <a:xfrm>
            <a:off x="8396078" y="4503357"/>
            <a:ext cx="46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24"/>
          <p:cNvSpPr/>
          <p:nvPr/>
        </p:nvSpPr>
        <p:spPr>
          <a:xfrm>
            <a:off x="178076" y="4503357"/>
            <a:ext cx="4260600" cy="2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Título de la presentación</a:t>
            </a:r>
            <a:endParaRPr b="1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20"/>
            <a:ext cx="7886700" cy="29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178076" y="4509776"/>
            <a:ext cx="4552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396078" y="4503357"/>
            <a:ext cx="46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5132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4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2. Metodología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2084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Definición de </a:t>
            </a: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clases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3" name="Google Shape;213;p35"/>
          <p:cNvSpPr/>
          <p:nvPr/>
        </p:nvSpPr>
        <p:spPr>
          <a:xfrm>
            <a:off x="1514800" y="1133550"/>
            <a:ext cx="3066000" cy="514500"/>
          </a:xfrm>
          <a:prstGeom prst="rect">
            <a:avLst/>
          </a:prstGeom>
          <a:solidFill>
            <a:srgbClr val="0423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Crossover One Point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1565225" y="1597500"/>
            <a:ext cx="2975100" cy="1328100"/>
          </a:xfrm>
          <a:prstGeom prst="rect">
            <a:avLst/>
          </a:prstGeom>
          <a:ln cap="flat" cmpd="sng" w="28575">
            <a:solidFill>
              <a:srgbClr val="04235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t/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5" name="Google Shape;215;p35"/>
          <p:cNvSpPr/>
          <p:nvPr/>
        </p:nvSpPr>
        <p:spPr>
          <a:xfrm>
            <a:off x="4823900" y="1133550"/>
            <a:ext cx="3066000" cy="514500"/>
          </a:xfrm>
          <a:prstGeom prst="rect">
            <a:avLst/>
          </a:prstGeom>
          <a:solidFill>
            <a:srgbClr val="0423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Crossover Uniform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16" name="Google Shape;216;p35"/>
          <p:cNvSpPr txBox="1"/>
          <p:nvPr>
            <p:ph idx="1" type="body"/>
          </p:nvPr>
        </p:nvSpPr>
        <p:spPr>
          <a:xfrm>
            <a:off x="4874325" y="1597500"/>
            <a:ext cx="2975100" cy="1328100"/>
          </a:xfrm>
          <a:prstGeom prst="rect">
            <a:avLst/>
          </a:prstGeom>
          <a:ln cap="flat" cmpd="sng" w="28575">
            <a:solidFill>
              <a:srgbClr val="04235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t/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7" name="Google Shape;217;p35"/>
          <p:cNvSpPr/>
          <p:nvPr/>
        </p:nvSpPr>
        <p:spPr>
          <a:xfrm>
            <a:off x="1514800" y="3071050"/>
            <a:ext cx="3066000" cy="514500"/>
          </a:xfrm>
          <a:prstGeom prst="rect">
            <a:avLst/>
          </a:prstGeom>
          <a:solidFill>
            <a:srgbClr val="0423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Mutation Flip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1565225" y="3535000"/>
            <a:ext cx="2975100" cy="1328100"/>
          </a:xfrm>
          <a:prstGeom prst="rect">
            <a:avLst/>
          </a:prstGeom>
          <a:ln cap="flat" cmpd="sng" w="28575">
            <a:solidFill>
              <a:srgbClr val="04235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t/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9" name="Google Shape;219;p35"/>
          <p:cNvSpPr/>
          <p:nvPr/>
        </p:nvSpPr>
        <p:spPr>
          <a:xfrm>
            <a:off x="4823900" y="3071050"/>
            <a:ext cx="3066000" cy="514500"/>
          </a:xfrm>
          <a:prstGeom prst="rect">
            <a:avLst/>
          </a:prstGeom>
          <a:solidFill>
            <a:srgbClr val="0423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Mutation Multiflip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20" name="Google Shape;220;p35"/>
          <p:cNvSpPr txBox="1"/>
          <p:nvPr>
            <p:ph idx="1" type="body"/>
          </p:nvPr>
        </p:nvSpPr>
        <p:spPr>
          <a:xfrm>
            <a:off x="4874325" y="3535000"/>
            <a:ext cx="2975100" cy="1328100"/>
          </a:xfrm>
          <a:prstGeom prst="rect">
            <a:avLst/>
          </a:prstGeom>
          <a:ln cap="flat" cmpd="sng" w="28575">
            <a:solidFill>
              <a:srgbClr val="042354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t/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2084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Definición del </a:t>
            </a:r>
            <a:r>
              <a:rPr b="1" i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fitness</a:t>
            </a:r>
            <a:endParaRPr b="1" i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27" name="Google Shape;227;p36"/>
          <p:cNvSpPr txBox="1"/>
          <p:nvPr>
            <p:ph idx="1" type="body"/>
          </p:nvPr>
        </p:nvSpPr>
        <p:spPr>
          <a:xfrm>
            <a:off x="385250" y="1294300"/>
            <a:ext cx="8656800" cy="34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t/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2084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Definición del </a:t>
            </a:r>
            <a:r>
              <a:rPr b="1" i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fitness</a:t>
            </a:r>
            <a:endParaRPr b="1" i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4" name="Google Shape;234;p37"/>
          <p:cNvSpPr txBox="1"/>
          <p:nvPr>
            <p:ph idx="1" type="body"/>
          </p:nvPr>
        </p:nvSpPr>
        <p:spPr>
          <a:xfrm>
            <a:off x="2970000" y="1294300"/>
            <a:ext cx="6072000" cy="12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t/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5" name="Google Shape;235;p37"/>
          <p:cNvSpPr/>
          <p:nvPr/>
        </p:nvSpPr>
        <p:spPr>
          <a:xfrm>
            <a:off x="435675" y="1496650"/>
            <a:ext cx="2319600" cy="762000"/>
          </a:xfrm>
          <a:prstGeom prst="rect">
            <a:avLst/>
          </a:prstGeom>
          <a:solidFill>
            <a:srgbClr val="0423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Algoritmo mono-objetivo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  <p:sp>
        <p:nvSpPr>
          <p:cNvPr id="236" name="Google Shape;236;p37"/>
          <p:cNvSpPr txBox="1"/>
          <p:nvPr>
            <p:ph idx="1" type="body"/>
          </p:nvPr>
        </p:nvSpPr>
        <p:spPr>
          <a:xfrm>
            <a:off x="2970000" y="3241875"/>
            <a:ext cx="6072000" cy="12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t/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7" name="Google Shape;237;p37"/>
          <p:cNvSpPr/>
          <p:nvPr/>
        </p:nvSpPr>
        <p:spPr>
          <a:xfrm>
            <a:off x="435675" y="3444225"/>
            <a:ext cx="2319600" cy="762000"/>
          </a:xfrm>
          <a:prstGeom prst="rect">
            <a:avLst/>
          </a:prstGeom>
          <a:solidFill>
            <a:srgbClr val="0423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rPr>
              <a:t>Algoritmo multiobjetivo</a:t>
            </a:r>
            <a:endParaRPr>
              <a:solidFill>
                <a:schemeClr val="lt1"/>
              </a:solidFill>
              <a:latin typeface="Oswald SemiBold"/>
              <a:ea typeface="Oswald SemiBold"/>
              <a:cs typeface="Oswald SemiBold"/>
              <a:sym typeface="Oswald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2084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Algoritmo </a:t>
            </a:r>
            <a:endParaRPr b="1" i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4" name="Google Shape;244;p38"/>
          <p:cNvSpPr txBox="1"/>
          <p:nvPr>
            <p:ph idx="1" type="body"/>
          </p:nvPr>
        </p:nvSpPr>
        <p:spPr>
          <a:xfrm>
            <a:off x="102150" y="1294300"/>
            <a:ext cx="8939700" cy="32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t/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5132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9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. Experimentación y resultados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5132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0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4.</a:t>
            </a: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 Conclusiones y recomendaciones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5132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Conclusiones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3" name="Google Shape;263;p41"/>
          <p:cNvSpPr txBox="1"/>
          <p:nvPr>
            <p:ph idx="1" type="body"/>
          </p:nvPr>
        </p:nvSpPr>
        <p:spPr>
          <a:xfrm>
            <a:off x="218100" y="1319481"/>
            <a:ext cx="8365500" cy="34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115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30"/>
              <a:buFont typeface="Oswald"/>
              <a:buChar char="●"/>
            </a:pPr>
            <a:r>
              <a:t/>
            </a:r>
            <a:endParaRPr sz="19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5132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Sugerencias de trabajos futuros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0" name="Google Shape;270;p42"/>
          <p:cNvSpPr txBox="1"/>
          <p:nvPr>
            <p:ph idx="1" type="body"/>
          </p:nvPr>
        </p:nvSpPr>
        <p:spPr>
          <a:xfrm>
            <a:off x="218100" y="1319481"/>
            <a:ext cx="8365500" cy="34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115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30"/>
              <a:buFont typeface="Oswald"/>
              <a:buChar char="●"/>
            </a:pPr>
            <a:r>
              <a:t/>
            </a:r>
            <a:endParaRPr sz="19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42354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3"/>
          <p:cNvSpPr txBox="1"/>
          <p:nvPr>
            <p:ph type="ctrTitle"/>
          </p:nvPr>
        </p:nvSpPr>
        <p:spPr>
          <a:xfrm>
            <a:off x="311700" y="1545450"/>
            <a:ext cx="8520600" cy="17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¡GRACIAS!</a:t>
            </a:r>
            <a:endParaRPr sz="44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88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IA PUCP - Diplomatura de Desarrollo de Aplicaciones de Inteligencia Artificial</a:t>
            </a:r>
            <a:endParaRPr sz="1688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594"/>
              <a:buFont typeface="Arial"/>
              <a:buNone/>
            </a:pPr>
            <a:r>
              <a:t/>
            </a:r>
            <a:endParaRPr sz="2466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273100" y="2156550"/>
            <a:ext cx="4507500" cy="20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16">
              <a:solidFill>
                <a:srgbClr val="042354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666666"/>
                </a:solidFill>
                <a:latin typeface="Oswald Medium"/>
                <a:ea typeface="Oswald Medium"/>
                <a:cs typeface="Oswald Medium"/>
                <a:sym typeface="Oswald Medium"/>
              </a:rPr>
              <a:t> </a:t>
            </a:r>
            <a:endParaRPr sz="2800">
              <a:solidFill>
                <a:srgbClr val="666666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666666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  <a:latin typeface="Oswald Medium"/>
                <a:ea typeface="Oswald Medium"/>
                <a:cs typeface="Oswald Medium"/>
                <a:sym typeface="Oswald Medium"/>
              </a:rPr>
              <a:t>Profesor: Edwin Villanueva</a:t>
            </a:r>
            <a:endParaRPr>
              <a:solidFill>
                <a:srgbClr val="666666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  <a:latin typeface="Oswald Medium"/>
                <a:ea typeface="Oswald Medium"/>
                <a:cs typeface="Oswald Medium"/>
                <a:sym typeface="Oswald Medium"/>
              </a:rPr>
              <a:t>               Soledad Espezua</a:t>
            </a:r>
            <a:endParaRPr>
              <a:solidFill>
                <a:srgbClr val="666666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5132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/>
        </p:nvSpPr>
        <p:spPr>
          <a:xfrm>
            <a:off x="311700" y="1916825"/>
            <a:ext cx="76461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82">
                <a:solidFill>
                  <a:srgbClr val="042354"/>
                </a:solidFill>
                <a:latin typeface="Oswald Medium"/>
                <a:ea typeface="Oswald Medium"/>
                <a:cs typeface="Oswald Medium"/>
                <a:sym typeface="Oswald Medium"/>
              </a:rPr>
              <a:t>Trabajo final curso Optimización con Computación Evolutiva</a:t>
            </a:r>
            <a:endParaRPr/>
          </a:p>
        </p:txBody>
      </p:sp>
      <p:sp>
        <p:nvSpPr>
          <p:cNvPr id="144" name="Google Shape;144;p26"/>
          <p:cNvSpPr/>
          <p:nvPr/>
        </p:nvSpPr>
        <p:spPr>
          <a:xfrm>
            <a:off x="7465700" y="3461025"/>
            <a:ext cx="937200" cy="113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/>
          <p:nvPr/>
        </p:nvSpPr>
        <p:spPr>
          <a:xfrm>
            <a:off x="5907500" y="2266050"/>
            <a:ext cx="1628400" cy="137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6709" y="3707076"/>
            <a:ext cx="1019325" cy="101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53250" y="2752325"/>
            <a:ext cx="886250" cy="8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5132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82">
                <a:solidFill>
                  <a:srgbClr val="042354"/>
                </a:solidFill>
                <a:latin typeface="Oswald Medium"/>
                <a:ea typeface="Oswald Medium"/>
                <a:cs typeface="Oswald Medium"/>
                <a:sym typeface="Oswald Medium"/>
              </a:rPr>
              <a:t>Integrantes</a:t>
            </a:r>
            <a:endParaRPr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218100" y="1319463"/>
            <a:ext cx="5503800" cy="28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02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30"/>
              <a:buFont typeface="Oswald"/>
              <a:buChar char="●"/>
            </a:pPr>
            <a:r>
              <a:rPr lang="es" sz="223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Pedro Añanca</a:t>
            </a:r>
            <a:endParaRPr sz="223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02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30"/>
              <a:buFont typeface="Oswald"/>
              <a:buChar char="●"/>
            </a:pPr>
            <a:r>
              <a:rPr lang="es" sz="223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Diego De Lama</a:t>
            </a:r>
            <a:endParaRPr sz="223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02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30"/>
              <a:buFont typeface="Oswald"/>
              <a:buChar char="●"/>
            </a:pPr>
            <a:r>
              <a:rPr lang="es" sz="223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Julio Díaz</a:t>
            </a:r>
            <a:endParaRPr sz="223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02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30"/>
              <a:buFont typeface="Oswald"/>
              <a:buChar char="●"/>
            </a:pPr>
            <a:r>
              <a:rPr lang="es" sz="223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Erika Tello</a:t>
            </a:r>
            <a:endParaRPr sz="223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42354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ctrTitle"/>
          </p:nvPr>
        </p:nvSpPr>
        <p:spPr>
          <a:xfrm>
            <a:off x="311700" y="1627675"/>
            <a:ext cx="8520600" cy="244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Uso de computación evolutiva para hallar </a:t>
            </a:r>
            <a:r>
              <a:rPr lang="es" sz="44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ubicaciones</a:t>
            </a:r>
            <a:r>
              <a:rPr lang="es" sz="44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 óptimas de una cadena de supermercados</a:t>
            </a:r>
            <a:endParaRPr sz="44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160" name="Google Shape;160;p28"/>
          <p:cNvSpPr txBox="1"/>
          <p:nvPr>
            <p:ph idx="1" type="subTitle"/>
          </p:nvPr>
        </p:nvSpPr>
        <p:spPr>
          <a:xfrm>
            <a:off x="311700" y="13088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Tema:</a:t>
            </a:r>
            <a:endParaRPr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5132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Agenda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161625" y="1521475"/>
            <a:ext cx="8520600" cy="29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02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30"/>
              <a:buFont typeface="Oswald"/>
              <a:buAutoNum type="arabicPeriod"/>
            </a:pPr>
            <a:r>
              <a:rPr lang="es" sz="223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Problema</a:t>
            </a:r>
            <a:endParaRPr sz="223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02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30"/>
              <a:buFont typeface="Oswald"/>
              <a:buAutoNum type="arabicPeriod"/>
            </a:pPr>
            <a:r>
              <a:rPr lang="es" sz="223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Metodología</a:t>
            </a:r>
            <a:endParaRPr sz="223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02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30"/>
              <a:buFont typeface="Oswald"/>
              <a:buAutoNum type="arabicPeriod"/>
            </a:pPr>
            <a:r>
              <a:rPr lang="es" sz="223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Experimentación y resultados</a:t>
            </a:r>
            <a:endParaRPr sz="223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7020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30"/>
              <a:buFont typeface="Oswald"/>
              <a:buAutoNum type="arabicPeriod"/>
            </a:pPr>
            <a:r>
              <a:rPr lang="es" sz="223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Conclusiones</a:t>
            </a:r>
            <a:endParaRPr sz="223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8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5132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Oswald"/>
              <a:buAutoNum type="arabicPeriod"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</a:t>
            </a: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roblemática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2084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Problemática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102150" y="1294300"/>
            <a:ext cx="8939700" cy="34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rPr lang="es" sz="1629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Se requiere hallar ubicaciones de 10 supermercados. </a:t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rPr lang="es" sz="1629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Para lo cual, se proporciona un mapa con las 60 posibles ubicaciones de supermercados.</a:t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81" name="Google Shape;18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6800" y="2071475"/>
            <a:ext cx="5631800" cy="288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2084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Problemática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" name="Google Shape;188;p32"/>
          <p:cNvSpPr txBox="1"/>
          <p:nvPr>
            <p:ph idx="1" type="body"/>
          </p:nvPr>
        </p:nvSpPr>
        <p:spPr>
          <a:xfrm>
            <a:off x="102150" y="1294300"/>
            <a:ext cx="8939700" cy="34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rPr lang="es" sz="1629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También se proporciona una tabla con las coordenadas de las 60 ubicaciones y la población estimada a 500 metros.</a:t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2397" y="1990173"/>
            <a:ext cx="4869628" cy="30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525" y="208450"/>
            <a:ext cx="21717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Problemática</a:t>
            </a:r>
            <a:endParaRPr b="1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6" name="Google Shape;196;p33"/>
          <p:cNvSpPr txBox="1"/>
          <p:nvPr>
            <p:ph idx="1" type="body"/>
          </p:nvPr>
        </p:nvSpPr>
        <p:spPr>
          <a:xfrm>
            <a:off x="102150" y="1294300"/>
            <a:ext cx="89397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30"/>
              <a:buFont typeface="Oswald"/>
              <a:buChar char="●"/>
            </a:pPr>
            <a:r>
              <a:rPr lang="es" sz="1629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Los objetivos son los siguientes:</a:t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7" name="Google Shape;197;p33"/>
          <p:cNvSpPr/>
          <p:nvPr/>
        </p:nvSpPr>
        <p:spPr>
          <a:xfrm>
            <a:off x="839100" y="1950500"/>
            <a:ext cx="716100" cy="705900"/>
          </a:xfrm>
          <a:prstGeom prst="ellipse">
            <a:avLst/>
          </a:prstGeom>
          <a:solidFill>
            <a:srgbClr val="0423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b="1" sz="2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8" name="Google Shape;198;p33"/>
          <p:cNvSpPr txBox="1"/>
          <p:nvPr>
            <p:ph idx="1" type="body"/>
          </p:nvPr>
        </p:nvSpPr>
        <p:spPr>
          <a:xfrm>
            <a:off x="1676150" y="2051000"/>
            <a:ext cx="72861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629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Maximizar la suma de la población que vive a 500 metros alrededor de los supermercados.</a:t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9" name="Google Shape;199;p33"/>
          <p:cNvSpPr/>
          <p:nvPr/>
        </p:nvSpPr>
        <p:spPr>
          <a:xfrm>
            <a:off x="839100" y="3091250"/>
            <a:ext cx="716100" cy="705900"/>
          </a:xfrm>
          <a:prstGeom prst="ellipse">
            <a:avLst/>
          </a:prstGeom>
          <a:solidFill>
            <a:srgbClr val="04235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 b="1" sz="23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00" name="Google Shape;200;p33"/>
          <p:cNvSpPr txBox="1"/>
          <p:nvPr>
            <p:ph idx="1" type="body"/>
          </p:nvPr>
        </p:nvSpPr>
        <p:spPr>
          <a:xfrm>
            <a:off x="1676150" y="3191750"/>
            <a:ext cx="72861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629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Maximizar la suma de distancias entre los supermercados escogidos.</a:t>
            </a:r>
            <a:endParaRPr sz="1629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PUCP">
      <a:dk1>
        <a:srgbClr val="191919"/>
      </a:dk1>
      <a:lt1>
        <a:srgbClr val="FFFFFF"/>
      </a:lt1>
      <a:dk2>
        <a:srgbClr val="042354"/>
      </a:dk2>
      <a:lt2>
        <a:srgbClr val="E7EDED"/>
      </a:lt2>
      <a:accent1>
        <a:srgbClr val="2841DD"/>
      </a:accent1>
      <a:accent2>
        <a:srgbClr val="FF9929"/>
      </a:accent2>
      <a:accent3>
        <a:srgbClr val="7F32C8"/>
      </a:accent3>
      <a:accent4>
        <a:srgbClr val="F0AE19"/>
      </a:accent4>
      <a:accent5>
        <a:srgbClr val="0A7BC2"/>
      </a:accent5>
      <a:accent6>
        <a:srgbClr val="16C78E"/>
      </a:accent6>
      <a:hlink>
        <a:srgbClr val="004EA8"/>
      </a:hlink>
      <a:folHlink>
        <a:srgbClr val="C309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